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6A4E"/>
    <a:srgbClr val="4E433A"/>
    <a:srgbClr val="1814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74"/>
    <p:restoredTop sz="94745"/>
  </p:normalViewPr>
  <p:slideViewPr>
    <p:cSldViewPr snapToGrid="0">
      <p:cViewPr varScale="1">
        <p:scale>
          <a:sx n="68" d="100"/>
          <a:sy n="68" d="100"/>
        </p:scale>
        <p:origin x="34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03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76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プレースホルダー 1">
            <a:extLst>
              <a:ext uri="{FF2B5EF4-FFF2-40B4-BE49-F238E27FC236}">
                <a16:creationId xmlns:a16="http://schemas.microsoft.com/office/drawing/2014/main" id="{E12633CD-E095-93BD-85BE-FC519CABEA2B}"/>
              </a:ext>
            </a:extLst>
          </p:cNvPr>
          <p:cNvSpPr txBox="1">
            <a:spLocks/>
          </p:cNvSpPr>
          <p:nvPr/>
        </p:nvSpPr>
        <p:spPr>
          <a:xfrm>
            <a:off x="3063048" y="5245177"/>
            <a:ext cx="3741821" cy="28580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kumimoji="1"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>
                <a:latin typeface="Yu Gothic" panose="020B0400000000000000" pitchFamily="34" charset="-128"/>
                <a:ea typeface="Yu Gothic" panose="020B0400000000000000" pitchFamily="34" charset="-128"/>
              </a:rPr>
              <a:t>¥ 7,700</a:t>
            </a:r>
            <a:r>
              <a:rPr lang="ja-JP" altLang="en-US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／</a:t>
            </a:r>
            <a:r>
              <a:rPr lang="en-US" altLang="ja-JP" b="1" dirty="0">
                <a:latin typeface="Yu Gothic" panose="020B0400000000000000" pitchFamily="34" charset="-128"/>
                <a:ea typeface="Yu Gothic" panose="020B0400000000000000" pitchFamily="34" charset="-128"/>
              </a:rPr>
              <a:t>¥ 8,800</a:t>
            </a:r>
            <a:r>
              <a:rPr lang="ja-JP" altLang="en-US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／</a:t>
            </a:r>
            <a:r>
              <a:rPr lang="en-US" altLang="ja-JP" b="1" dirty="0">
                <a:latin typeface="Yu Gothic" panose="020B0400000000000000" pitchFamily="34" charset="-128"/>
                <a:ea typeface="Yu Gothic" panose="020B0400000000000000" pitchFamily="34" charset="-128"/>
              </a:rPr>
              <a:t>¥ 13,200</a:t>
            </a:r>
            <a:endParaRPr lang="ja-JP" altLang="en-US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" name="テキスト プレースホルダー 2">
            <a:extLst>
              <a:ext uri="{FF2B5EF4-FFF2-40B4-BE49-F238E27FC236}">
                <a16:creationId xmlns:a16="http://schemas.microsoft.com/office/drawing/2014/main" id="{FD2717E4-5B76-E3E3-353C-3DADD0E876D5}"/>
              </a:ext>
            </a:extLst>
          </p:cNvPr>
          <p:cNvSpPr txBox="1">
            <a:spLocks/>
          </p:cNvSpPr>
          <p:nvPr/>
        </p:nvSpPr>
        <p:spPr>
          <a:xfrm>
            <a:off x="3063048" y="5525593"/>
            <a:ext cx="3741821" cy="28580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kumimoji="1"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>
                <a:latin typeface="Yu Gothic" panose="020B0400000000000000" pitchFamily="34" charset="-128"/>
                <a:ea typeface="Yu Gothic" panose="020B0400000000000000" pitchFamily="34" charset="-128"/>
              </a:rPr>
              <a:t>¥ 8,800</a:t>
            </a:r>
            <a:r>
              <a:rPr lang="ja-JP" altLang="en-US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／</a:t>
            </a:r>
            <a:r>
              <a:rPr lang="en-US" altLang="ja-JP" b="1" dirty="0">
                <a:latin typeface="Yu Gothic" panose="020B0400000000000000" pitchFamily="34" charset="-128"/>
                <a:ea typeface="Yu Gothic" panose="020B0400000000000000" pitchFamily="34" charset="-128"/>
              </a:rPr>
              <a:t>¥ 11,000</a:t>
            </a:r>
            <a:r>
              <a:rPr lang="ja-JP" altLang="en-US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／</a:t>
            </a:r>
            <a:r>
              <a:rPr lang="en-US" altLang="ja-JP" b="1" dirty="0">
                <a:latin typeface="Yu Gothic" panose="020B0400000000000000" pitchFamily="34" charset="-128"/>
                <a:ea typeface="Yu Gothic" panose="020B0400000000000000" pitchFamily="34" charset="-128"/>
              </a:rPr>
              <a:t>¥ 13,200</a:t>
            </a:r>
            <a:endParaRPr lang="ja-JP" altLang="en-US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A342FDF-43EA-3CED-0F57-D24F690247F5}"/>
              </a:ext>
            </a:extLst>
          </p:cNvPr>
          <p:cNvSpPr txBox="1"/>
          <p:nvPr/>
        </p:nvSpPr>
        <p:spPr>
          <a:xfrm>
            <a:off x="352505" y="337458"/>
            <a:ext cx="28746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b="1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＜早割！選べる特典付き＞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6BDA730-313C-BBFA-B940-AD25DECA3B0E}"/>
              </a:ext>
            </a:extLst>
          </p:cNvPr>
          <p:cNvSpPr txBox="1"/>
          <p:nvPr/>
        </p:nvSpPr>
        <p:spPr>
          <a:xfrm>
            <a:off x="3008418" y="270699"/>
            <a:ext cx="398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プレミアム忘新年会プラン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AEE9EDB-B960-5013-4776-8236863E6A3E}"/>
              </a:ext>
            </a:extLst>
          </p:cNvPr>
          <p:cNvSpPr txBox="1"/>
          <p:nvPr/>
        </p:nvSpPr>
        <p:spPr>
          <a:xfrm>
            <a:off x="403984" y="560775"/>
            <a:ext cx="671983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sz="6200" i="1" dirty="0">
                <a:latin typeface="Times New Roman" panose="02020603050405020304" pitchFamily="18" charset="0"/>
                <a:ea typeface="Yu Mincho Demibold" panose="02020400000000000000" pitchFamily="18" charset="-128"/>
                <a:cs typeface="Times New Roman" panose="02020603050405020304" pitchFamily="18" charset="0"/>
              </a:rPr>
              <a:t>Premium Party Plan</a:t>
            </a:r>
            <a:endParaRPr kumimoji="1" lang="ja-JP" altLang="en-US" sz="6200" i="1" dirty="0">
              <a:latin typeface="Times New Roman" panose="02020603050405020304" pitchFamily="18" charset="0"/>
              <a:ea typeface="Yu Mincho Demibold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1732D67-95EF-495C-0CC7-8372C4C84250}"/>
              </a:ext>
            </a:extLst>
          </p:cNvPr>
          <p:cNvSpPr txBox="1"/>
          <p:nvPr/>
        </p:nvSpPr>
        <p:spPr>
          <a:xfrm>
            <a:off x="1404257" y="6115929"/>
            <a:ext cx="2198914" cy="46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900">
                <a:latin typeface="+mn-ea"/>
              </a:rPr>
              <a:t>ビール／赤・白ワイン／</a:t>
            </a:r>
          </a:p>
          <a:p>
            <a:pPr>
              <a:lnSpc>
                <a:spcPts val="1500"/>
              </a:lnSpc>
            </a:pPr>
            <a:r>
              <a:rPr kumimoji="1" lang="en-US" altLang="ja-JP" sz="900" dirty="0">
                <a:latin typeface="+mn-ea"/>
              </a:rPr>
              <a:t>100%</a:t>
            </a:r>
            <a:r>
              <a:rPr kumimoji="1" lang="ja-JP" altLang="en-US" sz="900">
                <a:latin typeface="+mn-ea"/>
              </a:rPr>
              <a:t>オレンジジュース／ウーロン茶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331BCF5-4C4B-0FA9-9FC7-3199046C5878}"/>
              </a:ext>
            </a:extLst>
          </p:cNvPr>
          <p:cNvSpPr txBox="1"/>
          <p:nvPr/>
        </p:nvSpPr>
        <p:spPr>
          <a:xfrm>
            <a:off x="3850142" y="6126107"/>
            <a:ext cx="2822802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kumimoji="1" lang="ja-JP" altLang="en-US" sz="900">
                <a:latin typeface="+mn-ea"/>
              </a:rPr>
              <a:t>ソフトドリンク／ノンアルコールビール／日本酒／焼酎／スコッチウイスキー／カクテル等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4AD34DC-705C-6310-5994-8751DD3A0C98}"/>
              </a:ext>
            </a:extLst>
          </p:cNvPr>
          <p:cNvSpPr txBox="1"/>
          <p:nvPr/>
        </p:nvSpPr>
        <p:spPr>
          <a:xfrm>
            <a:off x="5783179" y="5920589"/>
            <a:ext cx="617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1,100</a:t>
            </a:r>
            <a:endParaRPr kumimoji="1" lang="ja-JP" altLang="en-US" sz="12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6D77733-4768-72E1-7B89-A74C23530109}"/>
              </a:ext>
            </a:extLst>
          </p:cNvPr>
          <p:cNvSpPr txBox="1"/>
          <p:nvPr/>
        </p:nvSpPr>
        <p:spPr>
          <a:xfrm>
            <a:off x="650908" y="7402611"/>
            <a:ext cx="61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  <a:r>
              <a:rPr kumimoji="1" lang="ja-JP" altLang="en-US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月</a:t>
            </a:r>
            <a:r>
              <a:rPr kumimoji="1" lang="en-US" altLang="ja-JP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31</a:t>
            </a:r>
            <a:r>
              <a:rPr kumimoji="1" lang="ja-JP" altLang="en-US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日までにお申込み。最低保証金額が各会場で設定されています。</a:t>
            </a:r>
            <a:endParaRPr kumimoji="1" lang="en-US" altLang="ja-JP" sz="12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en-US" altLang="ja-JP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11</a:t>
            </a:r>
            <a:r>
              <a:rPr kumimoji="1" lang="ja-JP" altLang="en-US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月～</a:t>
            </a:r>
            <a:r>
              <a:rPr kumimoji="1" lang="en-US" altLang="ja-JP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kumimoji="1" lang="ja-JP" altLang="en-US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月末までに実施される忘新年会限定となります。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02ED2C7-E2A1-6B38-5B31-6408C1AF6BE5}"/>
              </a:ext>
            </a:extLst>
          </p:cNvPr>
          <p:cNvSpPr txBox="1"/>
          <p:nvPr/>
        </p:nvSpPr>
        <p:spPr>
          <a:xfrm>
            <a:off x="2448915" y="8078405"/>
            <a:ext cx="2661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4E43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早割で選べる</a:t>
            </a:r>
            <a:r>
              <a:rPr kumimoji="1" lang="en-US" altLang="ja-JP" b="1" dirty="0">
                <a:solidFill>
                  <a:srgbClr val="4E43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</a:t>
            </a:r>
            <a:r>
              <a:rPr kumimoji="1" lang="ja-JP" altLang="en-US" b="1" dirty="0">
                <a:solidFill>
                  <a:srgbClr val="4E43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つの特典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18EA858-57C5-5651-82BE-FDC298D6A295}"/>
              </a:ext>
            </a:extLst>
          </p:cNvPr>
          <p:cNvSpPr txBox="1"/>
          <p:nvPr/>
        </p:nvSpPr>
        <p:spPr>
          <a:xfrm>
            <a:off x="2782651" y="8375597"/>
            <a:ext cx="18904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dirty="0">
                <a:solidFill>
                  <a:srgbClr val="4E43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r>
              <a:rPr kumimoji="1" lang="ja-JP" altLang="en-US" sz="800">
                <a:solidFill>
                  <a:srgbClr val="4E43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特典から</a:t>
            </a:r>
            <a:r>
              <a:rPr kumimoji="1" lang="en-US" altLang="ja-JP" sz="800" dirty="0">
                <a:solidFill>
                  <a:srgbClr val="4E43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kumimoji="1" lang="ja-JP" altLang="en-US" sz="800">
                <a:solidFill>
                  <a:srgbClr val="4E43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つお選びください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71A2ECE1-0F11-516B-071E-8402E7220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87" y="8635490"/>
            <a:ext cx="901700" cy="90170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88BB9A88-2EEA-5FC7-63DC-FFF67978D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568" y="8635490"/>
            <a:ext cx="901700" cy="9017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DE30E999-EE18-7A39-D89C-57919C47E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722" y="8651041"/>
            <a:ext cx="901700" cy="9017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94EB1A66-0DFA-8DC4-CCD9-03444FA18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5888" y="8651041"/>
            <a:ext cx="901700" cy="901700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0A74267-7A8D-4FBB-A601-24758A6766E6}"/>
              </a:ext>
            </a:extLst>
          </p:cNvPr>
          <p:cNvSpPr txBox="1"/>
          <p:nvPr/>
        </p:nvSpPr>
        <p:spPr>
          <a:xfrm>
            <a:off x="1025451" y="9571056"/>
            <a:ext cx="997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726A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忘新年会特別料金</a:t>
            </a:r>
          </a:p>
          <a:p>
            <a:pPr algn="ctr"/>
            <a:r>
              <a:rPr kumimoji="1" lang="ja-JP" altLang="en-US" sz="800" b="1" dirty="0">
                <a:solidFill>
                  <a:srgbClr val="726A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総額</a:t>
            </a:r>
            <a:r>
              <a:rPr kumimoji="1" lang="en-US" altLang="ja-JP" sz="800" b="1" dirty="0">
                <a:solidFill>
                  <a:srgbClr val="726A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10%</a:t>
            </a:r>
            <a:r>
              <a:rPr kumimoji="1" lang="en" altLang="ja-JP" sz="800" b="1" dirty="0">
                <a:solidFill>
                  <a:srgbClr val="726A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OFF</a:t>
            </a:r>
            <a:endParaRPr kumimoji="1" lang="ja-JP" altLang="en-US" sz="800" b="1" dirty="0">
              <a:solidFill>
                <a:srgbClr val="726A4E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84E77A5-4299-90D8-9C04-FD402279E9CC}"/>
              </a:ext>
            </a:extLst>
          </p:cNvPr>
          <p:cNvSpPr txBox="1"/>
          <p:nvPr/>
        </p:nvSpPr>
        <p:spPr>
          <a:xfrm>
            <a:off x="2487644" y="9554962"/>
            <a:ext cx="9979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>
                <a:solidFill>
                  <a:srgbClr val="726A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乾杯酒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5CAD67D-A562-BE3B-6003-E144D9FB1B68}"/>
              </a:ext>
            </a:extLst>
          </p:cNvPr>
          <p:cNvSpPr txBox="1"/>
          <p:nvPr/>
        </p:nvSpPr>
        <p:spPr>
          <a:xfrm>
            <a:off x="3861978" y="9570209"/>
            <a:ext cx="1346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>
                <a:solidFill>
                  <a:srgbClr val="726A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ドリンクグレードアップ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9B7EE1D-095F-2821-8177-1EF1ED5CE613}"/>
              </a:ext>
            </a:extLst>
          </p:cNvPr>
          <p:cNvSpPr txBox="1"/>
          <p:nvPr/>
        </p:nvSpPr>
        <p:spPr>
          <a:xfrm>
            <a:off x="5507762" y="9537914"/>
            <a:ext cx="997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726A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クリスマスケーキ</a:t>
            </a:r>
          </a:p>
          <a:p>
            <a:pPr algn="ctr"/>
            <a:r>
              <a:rPr kumimoji="1" lang="ja-JP" altLang="en-US" sz="800" b="1" dirty="0">
                <a:solidFill>
                  <a:srgbClr val="726A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プレゼント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898D4AC-3F9E-22AB-FE24-20825B987980}"/>
              </a:ext>
            </a:extLst>
          </p:cNvPr>
          <p:cNvSpPr txBox="1"/>
          <p:nvPr/>
        </p:nvSpPr>
        <p:spPr>
          <a:xfrm>
            <a:off x="2366914" y="9740811"/>
            <a:ext cx="1337978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kumimoji="1" lang="ja-JP" altLang="en-US" sz="700" dirty="0">
                <a:solidFill>
                  <a:srgbClr val="726A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（スパークリングワイン）</a:t>
            </a:r>
          </a:p>
          <a:p>
            <a:pPr algn="ctr">
              <a:lnSpc>
                <a:spcPts val="900"/>
              </a:lnSpc>
            </a:pPr>
            <a:r>
              <a:rPr kumimoji="1" lang="ja-JP" altLang="en-US" sz="700" dirty="0">
                <a:solidFill>
                  <a:srgbClr val="726A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人数分プレゼント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6A6001A-2428-5EAD-EF2F-6553D213331B}"/>
              </a:ext>
            </a:extLst>
          </p:cNvPr>
          <p:cNvSpPr txBox="1"/>
          <p:nvPr/>
        </p:nvSpPr>
        <p:spPr>
          <a:xfrm>
            <a:off x="3982765" y="9749140"/>
            <a:ext cx="1119735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kumimoji="1" lang="ja-JP" altLang="en-US" sz="700" dirty="0">
                <a:solidFill>
                  <a:srgbClr val="726A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ドリンクアイテム追加</a:t>
            </a:r>
          </a:p>
          <a:p>
            <a:pPr algn="ctr">
              <a:lnSpc>
                <a:spcPts val="900"/>
              </a:lnSpc>
            </a:pPr>
            <a:r>
              <a:rPr kumimoji="1" lang="ja-JP" altLang="en-US" sz="700" dirty="0">
                <a:solidFill>
                  <a:srgbClr val="726A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（お１人様</a:t>
            </a:r>
            <a:r>
              <a:rPr kumimoji="1" lang="en-US" altLang="ja-JP" sz="700" dirty="0">
                <a:solidFill>
                  <a:srgbClr val="726A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¥1,100</a:t>
            </a:r>
            <a:r>
              <a:rPr kumimoji="1" lang="ja-JP" altLang="en-US" sz="700" dirty="0">
                <a:solidFill>
                  <a:srgbClr val="726A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分）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9663173-0A55-ACC2-9E64-68A36B145C97}"/>
              </a:ext>
            </a:extLst>
          </p:cNvPr>
          <p:cNvSpPr txBox="1"/>
          <p:nvPr/>
        </p:nvSpPr>
        <p:spPr>
          <a:xfrm>
            <a:off x="5499933" y="9840804"/>
            <a:ext cx="11017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solidFill>
                  <a:srgbClr val="726A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（参加人数様サイズ）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53E608F-9747-2218-D92F-2145B003ACCA}"/>
              </a:ext>
            </a:extLst>
          </p:cNvPr>
          <p:cNvSpPr txBox="1"/>
          <p:nvPr/>
        </p:nvSpPr>
        <p:spPr>
          <a:xfrm>
            <a:off x="2601071" y="5849145"/>
            <a:ext cx="212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endParaRPr kumimoji="1" lang="ja-JP" altLang="en-US" sz="12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F6D009B-6655-6F4D-06E8-127600EF1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4661" y="8137392"/>
            <a:ext cx="241300" cy="2286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47FF5A8-8F75-1F8B-F70F-55FB11F55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8181" y="8137392"/>
            <a:ext cx="2413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25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285</Words>
  <Application>Microsoft Office PowerPoint</Application>
  <PresentationFormat>ユーザー設定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Yu Gothic</vt:lpstr>
      <vt:lpstr>Yu Mincho Demibold</vt:lpstr>
      <vt:lpstr>Arial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内木場 映子</dc:creator>
  <cp:lastModifiedBy>宮地 秀和</cp:lastModifiedBy>
  <cp:revision>25</cp:revision>
  <cp:lastPrinted>2025-06-25T04:01:07Z</cp:lastPrinted>
  <dcterms:created xsi:type="dcterms:W3CDTF">2025-06-19T08:07:36Z</dcterms:created>
  <dcterms:modified xsi:type="dcterms:W3CDTF">2025-08-20T09:45:42Z</dcterms:modified>
</cp:coreProperties>
</file>